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89" d="100"/>
          <a:sy n="89" d="100"/>
        </p:scale>
        <p:origin x="-12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ABC44-7ACB-4C16-9349-4005DA0003A3}" type="datetimeFigureOut">
              <a:rPr lang="en-US"/>
              <a:t>3/17/2016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DDB09-A859-441D-9847-1A8C816D7F27}" type="slidenum">
              <a:rPr lang="en-US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781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58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08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885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757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0348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997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9845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2114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5778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5173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50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642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487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5881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100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6118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8230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8449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639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910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840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337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226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525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167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DB09-A859-441D-9847-1A8C816D7F27}" type="slidenum">
              <a:rPr lang="en-US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691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dirty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0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6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8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3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2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4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4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3/17/2016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9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Mano vaiko psichologinis portretas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63" y="1012111"/>
            <a:ext cx="4050212" cy="25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PAGALVOKIME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solidFill>
                  <a:srgbClr val="292929"/>
                </a:solidFill>
                <a:latin typeface="Arial" charset="0"/>
                <a:sym typeface="Wingdings" charset="0"/>
              </a:rPr>
              <a:t>Kaip </a:t>
            </a:r>
            <a:r>
              <a:rPr lang="lt-LT" dirty="0">
                <a:solidFill>
                  <a:srgbClr val="292929"/>
                </a:solidFill>
                <a:latin typeface="Arial" charset="0"/>
              </a:rPr>
              <a:t>galėtumėte tobulintinas savybes paversti </a:t>
            </a:r>
            <a:r>
              <a:rPr lang="lt-LT" dirty="0" err="1">
                <a:solidFill>
                  <a:srgbClr val="292929"/>
                </a:solidFill>
                <a:latin typeface="Arial" charset="0"/>
              </a:rPr>
              <a:t>privalumais</a:t>
            </a:r>
            <a:r>
              <a:rPr lang="lt-LT" dirty="0">
                <a:solidFill>
                  <a:srgbClr val="292929"/>
                </a:solidFill>
                <a:latin typeface="Arial" charset="0"/>
              </a:rPr>
              <a:t>? 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Kiek, Jūsų nuomone, tam reikėtų laiko?</a:t>
            </a:r>
          </a:p>
          <a:p>
            <a:r>
              <a:rPr lang="lt-LT" dirty="0">
                <a:solidFill>
                  <a:srgbClr val="000000"/>
                </a:solidFill>
                <a:latin typeface="Arial" charset="0"/>
                <a:sym typeface="Wingdings" charset="0"/>
              </a:rPr>
              <a:t>Kaip</a:t>
            </a:r>
            <a:r>
              <a:rPr lang="lt-LT" dirty="0">
                <a:solidFill>
                  <a:srgbClr val="CC9900"/>
                </a:solidFill>
                <a:latin typeface="Arial" charset="0"/>
                <a:sym typeface="Wingdings" charset="0"/>
              </a:rPr>
              <a:t> </a:t>
            </a:r>
            <a:r>
              <a:rPr lang="lt-LT" dirty="0">
                <a:solidFill>
                  <a:srgbClr val="292929"/>
                </a:solidFill>
                <a:latin typeface="Arial" charset="0"/>
              </a:rPr>
              <a:t>tinkamai pristatyti savo stipriąsias puses, neperlenkiant lazdos ir nepaminant kuklumo?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97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800" dirty="0">
                <a:latin typeface="Times New Roman" charset="0"/>
              </a:rPr>
              <a:t>Drąsa klysti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4869" y="838667"/>
            <a:ext cx="7794125" cy="5173122"/>
          </a:xfrm>
        </p:spPr>
      </p:pic>
    </p:spTree>
    <p:extLst>
      <p:ext uri="{BB962C8B-B14F-4D97-AF65-F5344CB8AC3E}">
        <p14:creationId xmlns:p14="http://schemas.microsoft.com/office/powerpoint/2010/main" val="14146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61" y="270519"/>
            <a:ext cx="8049864" cy="60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VERTYBIŲ AUKCIONAS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solidFill>
                  <a:srgbClr val="000000"/>
                </a:solidFill>
                <a:latin typeface="Times New Roman"/>
                <a:sym typeface="Wingdings" charset="0"/>
              </a:rPr>
              <a:t>Apskritimai </a:t>
            </a:r>
            <a:r>
              <a:rPr lang="lt-LT" dirty="0">
                <a:solidFill>
                  <a:srgbClr val="000000"/>
                </a:solidFill>
                <a:latin typeface="Times New Roman" charset="0"/>
              </a:rPr>
              <a:t>– savotiški pinigai, už kuriuos Jums bus siūloma kažką įsigyti. </a:t>
            </a:r>
          </a:p>
          <a:p>
            <a:r>
              <a:rPr lang="lt-LT" dirty="0">
                <a:solidFill>
                  <a:srgbClr val="000000"/>
                </a:solidFill>
                <a:latin typeface="Times New Roman" charset="0"/>
              </a:rPr>
              <a:t>Žaidimo metu Jūs galėsite išleisti ar sutaupyti apskritimus. </a:t>
            </a:r>
          </a:p>
          <a:p>
            <a:r>
              <a:rPr lang="lt-LT" dirty="0">
                <a:solidFill>
                  <a:srgbClr val="000000"/>
                </a:solidFill>
                <a:latin typeface="Times New Roman" charset="0"/>
              </a:rPr>
              <a:t>Vienu metu Jums bus siūloma įsigyti du skirtingus dalykus. Jūs galėsite pirkti VIENĄ iš jų arba nepirkti nei vieno. Abiejų pirkti negalima. </a:t>
            </a:r>
          </a:p>
          <a:p>
            <a:r>
              <a:rPr lang="lt-LT" dirty="0">
                <a:solidFill>
                  <a:srgbClr val="000000"/>
                </a:solidFill>
                <a:latin typeface="Times New Roman" charset="0"/>
              </a:rPr>
              <a:t>Jeigu nuspręsite kažką įsigyti, Jūs turite nubraukti tiek apskritimų, kiek kainuoja Jūsų prekė. </a:t>
            </a:r>
          </a:p>
          <a:p>
            <a:r>
              <a:rPr lang="lt-LT" dirty="0">
                <a:solidFill>
                  <a:srgbClr val="000000"/>
                </a:solidFill>
                <a:latin typeface="Times New Roman" charset="0"/>
              </a:rPr>
              <a:t>Būtinai ant nubrauktų apskritimų užrašykite, ką Jūs įsigijote. </a:t>
            </a:r>
          </a:p>
          <a:p>
            <a:r>
              <a:rPr lang="lt-LT" dirty="0">
                <a:solidFill>
                  <a:srgbClr val="000000"/>
                </a:solidFill>
                <a:latin typeface="Times New Roman" charset="0"/>
              </a:rPr>
              <a:t>Siūlomus daiktus galima pirkti tik tuomet, kai jie parduodami. </a:t>
            </a:r>
          </a:p>
          <a:p>
            <a:r>
              <a:rPr lang="lt-LT" dirty="0">
                <a:solidFill>
                  <a:srgbClr val="000000"/>
                </a:solidFill>
                <a:latin typeface="Times New Roman" charset="0"/>
              </a:rPr>
              <a:t>Vėliau, kaip siūloma kita pora, nebegalima pirkti buvusio daikto ar prekės.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987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galimybė dalyvauti būrelio, ar klubo veikloje. (Vienas apskritimas)</a:t>
            </a:r>
          </a:p>
          <a:p>
            <a:endParaRPr lang="lt-LT" i="1" dirty="0">
              <a:solidFill>
                <a:srgbClr val="000000"/>
              </a:solidFill>
              <a:latin typeface="Times New Roman" charset="0"/>
            </a:endParaRPr>
          </a:p>
          <a:p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2.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galimybė laisvai leisti laiką su draugais kada tik panorėsi. (Vienas apskritimas)</a:t>
            </a:r>
            <a:r>
              <a:rPr lang="lt-LT" dirty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2487092"/>
            <a:ext cx="2743200" cy="17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5 metus būti populiariausiu asmeniu savo draugų rate. (Vienas apskritimas)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tikras Draugas. (Du apskritimai)</a:t>
            </a: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1751013"/>
            <a:ext cx="3070761" cy="35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Labai gerais vertinimais baigta mokykla. (Du apskritimai)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Labai stiprios asmeninės savybės. (Du apskritimai)</a:t>
            </a: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90575"/>
            <a:ext cx="5491989" cy="171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Graži šeima. (Trys apskritimai)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Pasaulinio garso šlovė. (Trys apskritimai)</a:t>
            </a: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8" y="749300"/>
            <a:ext cx="4218487" cy="20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PREMIJA: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b="1" i="1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lt-LT" b="1" i="1" dirty="0">
                <a:solidFill>
                  <a:srgbClr val="222268"/>
                </a:solidFill>
                <a:latin typeface="Times New Roman" charset="0"/>
              </a:rPr>
              <a:t>Pasirinkę gražią šeimą - du apskritimus gaunate papildomai – prašome juos nusipiešti.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25" y="908050"/>
            <a:ext cx="3522597" cy="157829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938" y="3892550"/>
            <a:ext cx="2500725" cy="21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Pasiūlymas: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Galimybė pakeisti </a:t>
            </a:r>
            <a:r>
              <a:rPr lang="lt-LT" i="1">
                <a:solidFill>
                  <a:srgbClr val="000000"/>
                </a:solidFill>
                <a:latin typeface="Times New Roman" charset="0"/>
              </a:rPr>
              <a:t>labiausiai </a:t>
            </a:r>
            <a:r>
              <a:rPr lang="lt-LT" i="1" smtClean="0">
                <a:solidFill>
                  <a:srgbClr val="000000"/>
                </a:solidFill>
                <a:latin typeface="Times New Roman" charset="0"/>
              </a:rPr>
              <a:t>Jums </a:t>
            </a:r>
            <a:r>
              <a:rPr lang="lt-LT" i="1" smtClean="0">
                <a:solidFill>
                  <a:srgbClr val="000000"/>
                </a:solidFill>
                <a:latin typeface="Times New Roman" charset="0"/>
              </a:rPr>
              <a:t>nepatinkančią 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savo išvaizdos ar charakterio savybę. (Vienas apskritimas)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Sugebėjimas pasiekti bent vieną užsibrėžtą savo tikslą. (Du apskritimai)</a:t>
            </a: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1" y="2438643"/>
            <a:ext cx="3523560" cy="23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Arial" charset="0"/>
              </a:rPr>
              <a:t>Praėjusio užsiėmimo akcentas....?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1287" y="2964692"/>
            <a:ext cx="4682761" cy="3158177"/>
          </a:xfrm>
        </p:spPr>
      </p:pic>
    </p:spTree>
    <p:extLst>
      <p:ext uri="{BB962C8B-B14F-4D97-AF65-F5344CB8AC3E}">
        <p14:creationId xmlns:p14="http://schemas.microsoft.com/office/powerpoint/2010/main" val="9280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10 neribojamų fizinių ir dvasinių malonumų metų. (Du apskritimai)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Švari sąžinė. (Du apskritimai)</a:t>
            </a: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9" y="117234"/>
            <a:ext cx="5181374" cy="25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PRARADIMAS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b="1" i="1" dirty="0">
              <a:solidFill>
                <a:srgbClr val="000000"/>
              </a:solidFill>
              <a:latin typeface="Times New Roman" charset="0"/>
            </a:endParaRPr>
          </a:p>
          <a:p>
            <a:pPr algn="ctr"/>
            <a:r>
              <a:rPr lang="lt-LT" b="1" i="1" dirty="0">
                <a:solidFill>
                  <a:srgbClr val="222268"/>
                </a:solidFill>
                <a:latin typeface="Times New Roman" charset="0"/>
              </a:rPr>
              <a:t>Pasirinkę 10 neribojamų malonumų metų turite papildomai susimokėti vieną apskritimą, nes gyvenime kai kurie dalykai kainuoja brangiau negu iš pirmo žvilgsnio atrodo...</a:t>
            </a:r>
          </a:p>
          <a:p>
            <a:pPr algn="ctr"/>
            <a:r>
              <a:rPr lang="lt-LT" b="1" i="1" dirty="0">
                <a:solidFill>
                  <a:srgbClr val="222268"/>
                </a:solidFill>
                <a:latin typeface="Times New Roman" charset="0"/>
              </a:rPr>
              <a:t> 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141" y="3813607"/>
            <a:ext cx="5544447" cy="25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10 papildomų gyvenimo metų.(Trys apskritimai)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Corbel" charset="0"/>
              </a:rPr>
              <a:t>1.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Pasi</a:t>
            </a:r>
            <a:r>
              <a:rPr lang="lt-LT" i="1" dirty="0" err="1">
                <a:solidFill>
                  <a:srgbClr val="222268"/>
                </a:solidFill>
                <a:latin typeface="Times New Roman" charset="0"/>
              </a:rPr>
              <a:t>ūlymas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: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 Atėjus laikui, greita ir neskausminga mirtis. (Trys apskritimai)</a:t>
            </a: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847850"/>
            <a:ext cx="3282950" cy="30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VISKAS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Pasiūlymų daugiau nebėra. </a:t>
            </a:r>
          </a:p>
          <a:p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Apskritimai, kurie liko neišnaudoti – 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TAPO BEVERČIAIS...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724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DISKUSIJA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i="1" dirty="0">
                <a:solidFill>
                  <a:srgbClr val="000000"/>
                </a:solidFill>
                <a:latin typeface="Times New Roman"/>
              </a:rPr>
              <a:t>Kokiu 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pirkiniu labiausiai džiaugiatės?</a:t>
            </a:r>
          </a:p>
          <a:p>
            <a:r>
              <a:rPr lang="fi-FI" i="1" dirty="0" err="1">
                <a:solidFill>
                  <a:srgbClr val="000000"/>
                </a:solidFill>
                <a:latin typeface="Times New Roman" charset="0"/>
              </a:rPr>
              <a:t>Koks</a:t>
            </a:r>
            <a:r>
              <a:rPr lang="fi-FI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fi-FI" i="1" dirty="0" err="1">
                <a:solidFill>
                  <a:srgbClr val="000000"/>
                </a:solidFill>
                <a:latin typeface="Times New Roman" charset="0"/>
              </a:rPr>
              <a:t>pirkinys</a:t>
            </a:r>
            <a:r>
              <a:rPr lang="fi-FI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fi-FI" i="1" dirty="0" err="1">
                <a:solidFill>
                  <a:srgbClr val="000000"/>
                </a:solidFill>
                <a:latin typeface="Times New Roman" charset="0"/>
              </a:rPr>
              <a:t>Jums</a:t>
            </a:r>
            <a:r>
              <a:rPr lang="fi-FI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fi-FI" i="1" dirty="0" err="1">
                <a:solidFill>
                  <a:srgbClr val="000000"/>
                </a:solidFill>
                <a:latin typeface="Times New Roman" charset="0"/>
              </a:rPr>
              <a:t>atrodo</a:t>
            </a:r>
            <a:r>
              <a:rPr lang="fi-FI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fi-FI" i="1" dirty="0" err="1">
                <a:solidFill>
                  <a:srgbClr val="000000"/>
                </a:solidFill>
                <a:latin typeface="Times New Roman" charset="0"/>
              </a:rPr>
              <a:t>nereikalingas</a:t>
            </a:r>
            <a:r>
              <a:rPr lang="fi-FI" i="1" dirty="0">
                <a:solidFill>
                  <a:srgbClr val="000000"/>
                </a:solidFill>
                <a:latin typeface="Times New Roman" charset="0"/>
              </a:rPr>
              <a:t>?</a:t>
            </a:r>
            <a:endParaRPr lang="lt-LT" i="1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lt-LT" i="1" dirty="0">
                <a:solidFill>
                  <a:srgbClr val="000000"/>
                </a:solidFill>
                <a:latin typeface="Times New Roman"/>
              </a:rPr>
              <a:t>Ką  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dabar galėtumėt kitam parduoti? 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Jei žaistumėt dar kartą, ką labiausiai norėtum įsigyti? </a:t>
            </a:r>
          </a:p>
          <a:p>
            <a:r>
              <a:rPr lang="lt-LT" i="1" dirty="0">
                <a:solidFill>
                  <a:srgbClr val="222268"/>
                </a:solidFill>
                <a:latin typeface="Times New Roman"/>
              </a:rPr>
              <a:t>Iš 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kokios siūlomos pasirinkimų poros sunkiausia buvo pasirinkti? Kodėl? </a:t>
            </a:r>
          </a:p>
          <a:p>
            <a:r>
              <a:rPr lang="lt-LT" i="1" dirty="0">
                <a:solidFill>
                  <a:srgbClr val="222268"/>
                </a:solidFill>
                <a:latin typeface="Times New Roman"/>
              </a:rPr>
              <a:t>Ar bandėte 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rizikuoti? Ar pasiteisino  rizika? </a:t>
            </a:r>
          </a:p>
          <a:p>
            <a:r>
              <a:rPr lang="lt-LT" i="1" dirty="0">
                <a:solidFill>
                  <a:srgbClr val="222268"/>
                </a:solidFill>
                <a:latin typeface="Times New Roman"/>
              </a:rPr>
              <a:t>Ar 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išorinės jėgos – prie pasiūlymų pateikti paveiksliukai - galėjo įtakoti Jūsų pasirinkimą?</a:t>
            </a:r>
            <a:r>
              <a:rPr lang="lt-LT" dirty="0">
                <a:solidFill>
                  <a:srgbClr val="222268"/>
                </a:solidFill>
                <a:latin typeface="Times New Roman" charset="0"/>
              </a:rPr>
              <a:t>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65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IŠVADOS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t-LT" i="1" dirty="0">
                <a:solidFill>
                  <a:srgbClr val="000000"/>
                </a:solidFill>
                <a:latin typeface="Times New Roman"/>
              </a:rPr>
              <a:t>Gyvenime </a:t>
            </a:r>
            <a:r>
              <a:rPr lang="lt-LT" i="1" dirty="0">
                <a:solidFill>
                  <a:srgbClr val="000000"/>
                </a:solidFill>
                <a:latin typeface="Times New Roman" charset="0"/>
              </a:rPr>
              <a:t>mes negalime turėti visko ar išnaudoti kiekvieną progą;</a:t>
            </a:r>
          </a:p>
          <a:p>
            <a:r>
              <a:rPr lang="fr-FR" i="1" dirty="0" err="1">
                <a:solidFill>
                  <a:srgbClr val="000000"/>
                </a:solidFill>
                <a:latin typeface="Times New Roman"/>
              </a:rPr>
              <a:t>Gyvenime</a:t>
            </a:r>
            <a:r>
              <a:rPr lang="fr-FR" i="1" dirty="0">
                <a:solidFill>
                  <a:srgbClr val="000000"/>
                </a:solidFill>
                <a:latin typeface="Times New Roman"/>
              </a:rPr>
              <a:t> mes </a:t>
            </a:r>
            <a:r>
              <a:rPr lang="fr-FR" i="1" dirty="0" err="1">
                <a:solidFill>
                  <a:srgbClr val="000000"/>
                </a:solidFill>
                <a:latin typeface="Times New Roman" charset="0"/>
              </a:rPr>
              <a:t>negalime</a:t>
            </a:r>
            <a:r>
              <a:rPr lang="fr-FR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Times New Roman" charset="0"/>
              </a:rPr>
              <a:t>nuspėti</a:t>
            </a:r>
            <a:r>
              <a:rPr lang="fr-FR" i="1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fr-FR" i="1" dirty="0" err="1">
                <a:solidFill>
                  <a:srgbClr val="000000"/>
                </a:solidFill>
                <a:latin typeface="Times New Roman" charset="0"/>
              </a:rPr>
              <a:t>kokios</a:t>
            </a:r>
            <a:r>
              <a:rPr lang="fr-FR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Times New Roman" charset="0"/>
              </a:rPr>
              <a:t>galimybės</a:t>
            </a:r>
            <a:r>
              <a:rPr lang="fr-FR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Times New Roman" charset="0"/>
              </a:rPr>
              <a:t>atsivers</a:t>
            </a:r>
            <a:r>
              <a:rPr lang="fr-FR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Times New Roman" charset="0"/>
              </a:rPr>
              <a:t>ateityje</a:t>
            </a:r>
            <a:r>
              <a:rPr lang="fr-FR" i="1" dirty="0">
                <a:solidFill>
                  <a:srgbClr val="000000"/>
                </a:solidFill>
                <a:latin typeface="Times New Roman" charset="0"/>
              </a:rPr>
              <a:t>;</a:t>
            </a:r>
            <a:endParaRPr lang="lt-LT" i="1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it-IT" i="1" dirty="0" err="1">
                <a:solidFill>
                  <a:srgbClr val="000000"/>
                </a:solidFill>
                <a:latin typeface="Times New Roman"/>
              </a:rPr>
              <a:t>Gyvenime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Times New Roman"/>
              </a:rPr>
              <a:t>negalime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Times New Roman" charset="0"/>
              </a:rPr>
              <a:t>panaikinti</a:t>
            </a:r>
            <a:r>
              <a:rPr lang="it-IT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Times New Roman" charset="0"/>
              </a:rPr>
              <a:t>jau</a:t>
            </a:r>
            <a:r>
              <a:rPr lang="it-IT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Times New Roman" charset="0"/>
              </a:rPr>
              <a:t>priimto</a:t>
            </a:r>
            <a:r>
              <a:rPr lang="it-IT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Times New Roman" charset="0"/>
              </a:rPr>
              <a:t>sprendimo</a:t>
            </a:r>
            <a:r>
              <a:rPr lang="it-IT" i="1" dirty="0">
                <a:solidFill>
                  <a:srgbClr val="000000"/>
                </a:solidFill>
                <a:latin typeface="Times New Roman" charset="0"/>
              </a:rPr>
              <a:t>;</a:t>
            </a:r>
            <a:endParaRPr lang="lt-LT" i="1" dirty="0">
              <a:solidFill>
                <a:srgbClr val="000000"/>
              </a:solidFill>
              <a:latin typeface="Times New Roman" charset="0"/>
            </a:endParaRPr>
          </a:p>
          <a:p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Gyvenime mes visada ribotai turime išteklių (laiko, pinigų, galimybių), todėl svarbu mokėti teisingai paskirstyti ir apgalvotai rizikuoti; </a:t>
            </a:r>
          </a:p>
          <a:p>
            <a:r>
              <a:rPr lang="lt-LT" i="1" dirty="0">
                <a:solidFill>
                  <a:srgbClr val="222268"/>
                </a:solidFill>
                <a:latin typeface="Times New Roman"/>
              </a:rPr>
              <a:t>Kaltindami 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išorines jėgas – savo atsakomybę už mūsų laimę atiduodame kitiems; </a:t>
            </a:r>
          </a:p>
          <a:p>
            <a:r>
              <a:rPr lang="lt-LT" i="1" dirty="0">
                <a:solidFill>
                  <a:srgbClr val="222268"/>
                </a:solidFill>
                <a:latin typeface="Times New Roman"/>
              </a:rPr>
              <a:t>Kai </a:t>
            </a:r>
            <a:r>
              <a:rPr lang="lt-LT" i="1" dirty="0">
                <a:solidFill>
                  <a:srgbClr val="222268"/>
                </a:solidFill>
                <a:latin typeface="Times New Roman" charset="0"/>
              </a:rPr>
              <a:t>kurie dalykai gyvenime duoda, o kartais ir atima daugiau, nei iš pirmo žvilgsnio atrodo.</a:t>
            </a:r>
            <a:r>
              <a:rPr lang="lt-LT" dirty="0">
                <a:solidFill>
                  <a:srgbClr val="222268"/>
                </a:solidFill>
                <a:latin typeface="Times New Roman" charset="0"/>
              </a:rPr>
              <a:t>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686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3288" y="95849"/>
            <a:ext cx="8903112" cy="6452589"/>
          </a:xfrm>
        </p:spPr>
      </p:pic>
    </p:spTree>
    <p:extLst>
      <p:ext uri="{BB962C8B-B14F-4D97-AF65-F5344CB8AC3E}">
        <p14:creationId xmlns:p14="http://schemas.microsoft.com/office/powerpoint/2010/main" val="9567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Linkiu gero vakaro ir teisingų sprendimų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sz="2400" dirty="0">
                <a:latin typeface="Corbel"/>
              </a:rPr>
              <a:t>Dalia </a:t>
            </a:r>
            <a:r>
              <a:rPr lang="lt-LT" sz="2400" dirty="0" err="1">
                <a:latin typeface="Corbel"/>
              </a:rPr>
              <a:t>Kukenienė</a:t>
            </a:r>
            <a:r>
              <a:rPr lang="lt-LT" dirty="0">
                <a:latin typeface="Corbel"/>
              </a:rPr>
              <a:t/>
            </a:r>
            <a:br>
              <a:rPr lang="lt-LT" dirty="0">
                <a:latin typeface="Corbel"/>
              </a:rPr>
            </a:br>
            <a:r>
              <a:rPr lang="lt-LT" sz="2400" dirty="0">
                <a:latin typeface="Corbel"/>
              </a:rPr>
              <a:t>tel.868773735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8738" y="1112201"/>
            <a:ext cx="7315200" cy="4624072"/>
          </a:xfrm>
        </p:spPr>
      </p:pic>
    </p:spTree>
    <p:extLst>
      <p:ext uri="{BB962C8B-B14F-4D97-AF65-F5344CB8AC3E}">
        <p14:creationId xmlns:p14="http://schemas.microsoft.com/office/powerpoint/2010/main" val="30900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ŠIANDIEN...</a:t>
            </a:r>
            <a:br>
              <a:rPr lang="lt-LT" dirty="0"/>
            </a:br>
            <a:r>
              <a:rPr lang="lt-LT" sz="1800" dirty="0">
                <a:latin typeface="Times New Roman" charset="0"/>
              </a:rPr>
              <a:t>'Reikia pažinti save:</a:t>
            </a:r>
            <a:br>
              <a:rPr lang="lt-LT" sz="1800" dirty="0">
                <a:latin typeface="Times New Roman" charset="0"/>
              </a:rPr>
            </a:br>
            <a:r>
              <a:rPr lang="lt-LT" sz="1800" dirty="0">
                <a:latin typeface="Times New Roman" charset="0"/>
              </a:rPr>
              <a:t> jei tai nepadėtų rasti tiesos, tai padės bent tvarkytis savo gyvenimą...'</a:t>
            </a:r>
            <a:br>
              <a:rPr lang="lt-LT" sz="1800" dirty="0">
                <a:latin typeface="Times New Roman" charset="0"/>
              </a:rPr>
            </a:br>
            <a:r>
              <a:rPr lang="lt-LT" sz="1800" dirty="0" err="1">
                <a:latin typeface="Times New Roman" charset="0"/>
              </a:rPr>
              <a:t>Blezas</a:t>
            </a:r>
            <a:r>
              <a:rPr lang="lt-LT" sz="1800" dirty="0">
                <a:latin typeface="Times New Roman" charset="0"/>
              </a:rPr>
              <a:t> Paskalis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>
                <a:solidFill>
                  <a:srgbClr val="292929"/>
                </a:solidFill>
                <a:latin typeface="Arial" charset="0"/>
                <a:sym typeface="Wingdings" charset="0"/>
              </a:rPr>
              <a:t>Apibendrinę žinias apie savo vaiką, sukursite vaiko psichologinį portretą.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  <a:sym typeface="Wingdings" charset="0"/>
              </a:rPr>
              <a:t>Įvertinsite savo vaiko stipriąsias ir  tobulintinas savybes.</a:t>
            </a:r>
          </a:p>
          <a:p>
            <a:pPr marL="0" indent="0">
              <a:buNone/>
            </a:pPr>
            <a:endParaRPr lang="lt-LT" dirty="0">
              <a:solidFill>
                <a:srgbClr val="292929"/>
              </a:solidFill>
              <a:latin typeface="Arial" charset="0"/>
              <a:sym typeface="Wingdings" charset="0"/>
            </a:endParaRPr>
          </a:p>
          <a:p>
            <a:endParaRPr lang="lt-LT" dirty="0">
              <a:solidFill>
                <a:srgbClr val="292929"/>
              </a:solidFill>
              <a:latin typeface="Arial" charset="0"/>
            </a:endParaRP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34" y="3404113"/>
            <a:ext cx="4127491" cy="29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b="1" dirty="0">
                <a:latin typeface="Arial" charset="0"/>
              </a:rPr>
              <a:t>Psichologinis portretas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Tai šios dienos nuotrauka – savęs pažinimo rezultatas.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Bėgant metams tas portretas keičiasi, jame atsiranda daugiau detalių, tačiau esmė  lieka ta pati.</a:t>
            </a:r>
          </a:p>
          <a:p>
            <a:pPr marL="0" indent="0">
              <a:buNone/>
            </a:pPr>
            <a:r>
              <a:rPr lang="lt-LT" dirty="0">
                <a:solidFill>
                  <a:srgbClr val="292929"/>
                </a:solidFill>
                <a:latin typeface="Arial" charset="0"/>
              </a:rPr>
              <a:t> </a:t>
            </a:r>
          </a:p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682" y="3919466"/>
            <a:ext cx="3434037" cy="22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Arial" charset="0"/>
              </a:rPr>
              <a:t>Psichologinis žmogaus portretas apima: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solidFill>
                  <a:srgbClr val="292929"/>
                </a:solidFill>
                <a:latin typeface="Arial" charset="0"/>
                <a:sym typeface="Wingdings" charset="0"/>
              </a:rPr>
              <a:t>Asmens vertybes</a:t>
            </a:r>
            <a:r>
              <a:rPr lang="lt-LT" dirty="0">
                <a:solidFill>
                  <a:srgbClr val="292929"/>
                </a:solidFill>
                <a:latin typeface="Arial" charset="0"/>
              </a:rPr>
              <a:t> 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Interesus 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Gabumus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Gebėjimus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Asmenybės savybes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Polinkius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Pasiekimus</a:t>
            </a:r>
          </a:p>
          <a:p>
            <a:endParaRPr lang="lt-LT" dirty="0">
              <a:solidFill>
                <a:srgbClr val="292929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lt-LT" dirty="0">
                <a:solidFill>
                  <a:srgbClr val="292929"/>
                </a:solidFill>
                <a:latin typeface="Arial" charset="0"/>
              </a:rPr>
              <a:t> </a:t>
            </a:r>
          </a:p>
          <a:p>
            <a:pPr marL="0" indent="0">
              <a:buNone/>
            </a:pPr>
            <a:r>
              <a:rPr lang="lt-LT" dirty="0">
                <a:solidFill>
                  <a:srgbClr val="292929"/>
                </a:solidFill>
                <a:latin typeface="Arial" charset="0"/>
              </a:rPr>
              <a:t> </a:t>
            </a:r>
          </a:p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2400" dirty="0">
                <a:latin typeface="Arial" charset="0"/>
              </a:rPr>
              <a:t>Jis kinta, kaip  bėgant laikui keičiasi ir pats žmogus.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350" y="3398838"/>
            <a:ext cx="4100282" cy="23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Mokymasis visą gyvenimą – viena svarbiausių karjeros sėkmės sąlygų.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r>
              <a:rPr lang="lt-LT" dirty="0"/>
              <a:t>Šiandieniniame darbo pasaulyje labai svarbu nuolat mokytis ir tobulėti. </a:t>
            </a:r>
            <a:endParaRPr lang="lt-LT" dirty="0" smtClean="0"/>
          </a:p>
          <a:p>
            <a:r>
              <a:rPr lang="lt-LT" dirty="0" smtClean="0"/>
              <a:t>Visi </a:t>
            </a:r>
            <a:r>
              <a:rPr lang="lt-LT" dirty="0"/>
              <a:t>gali </a:t>
            </a:r>
            <a:r>
              <a:rPr lang="lt-LT" dirty="0" smtClean="0"/>
              <a:t>tobulėti</a:t>
            </a:r>
            <a:r>
              <a:rPr lang="lt-LT" dirty="0"/>
              <a:t>.</a:t>
            </a:r>
            <a:r>
              <a:rPr lang="lt-LT" dirty="0" smtClean="0"/>
              <a:t> Pagalvokite ir parašykite...</a:t>
            </a:r>
            <a:endParaRPr lang="lt-LT" dirty="0"/>
          </a:p>
          <a:p>
            <a:endParaRPr lang="lt-LT" dirty="0"/>
          </a:p>
          <a:p>
            <a:r>
              <a:rPr lang="lt-LT" dirty="0"/>
              <a:t>Ko </a:t>
            </a:r>
            <a:r>
              <a:rPr lang="lt-LT" dirty="0" smtClean="0"/>
              <a:t>norime išmokti per savo gyvenimą? </a:t>
            </a:r>
          </a:p>
          <a:p>
            <a:r>
              <a:rPr lang="lt-LT" dirty="0" smtClean="0"/>
              <a:t> </a:t>
            </a:r>
            <a:r>
              <a:rPr lang="lt-LT" dirty="0"/>
              <a:t>pvz., dar vieną užsienio kalbą, vairuoti automobilį, tapyti, programuoti, groti kokiu nors instrumentu ir pan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endParaRPr lang="lt-LT" dirty="0"/>
          </a:p>
          <a:p>
            <a:r>
              <a:rPr lang="lt-LT" dirty="0"/>
              <a:t>0 metų </a:t>
            </a:r>
            <a:r>
              <a:rPr lang="lt-LT" dirty="0" smtClean="0"/>
              <a:t>     20 </a:t>
            </a:r>
            <a:r>
              <a:rPr lang="lt-LT" dirty="0"/>
              <a:t>metų </a:t>
            </a:r>
            <a:r>
              <a:rPr lang="lt-LT" dirty="0" smtClean="0"/>
              <a:t>       40 </a:t>
            </a:r>
            <a:r>
              <a:rPr lang="lt-LT" dirty="0"/>
              <a:t>metų </a:t>
            </a:r>
            <a:r>
              <a:rPr lang="lt-LT" dirty="0" smtClean="0"/>
              <a:t>       60 </a:t>
            </a:r>
            <a:r>
              <a:rPr lang="lt-LT" dirty="0"/>
              <a:t>metų </a:t>
            </a:r>
            <a:r>
              <a:rPr lang="lt-LT" dirty="0" smtClean="0"/>
              <a:t>        100 </a:t>
            </a:r>
            <a:r>
              <a:rPr lang="lt-LT" dirty="0"/>
              <a:t>metų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939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2413" y="919234"/>
            <a:ext cx="2973573" cy="4805291"/>
          </a:xfrm>
        </p:spPr>
        <p:txBody>
          <a:bodyPr>
            <a:normAutofit/>
          </a:bodyPr>
          <a:lstStyle/>
          <a:p>
            <a:r>
              <a:rPr lang="lt-LT" sz="1800" dirty="0">
                <a:latin typeface="Times New Roman" charset="0"/>
              </a:rPr>
              <a:t>.</a:t>
            </a:r>
            <a:r>
              <a:rPr lang="lt-LT" sz="2000" dirty="0">
                <a:latin typeface="Times New Roman" charset="0"/>
              </a:rPr>
              <a:t>.. problemos gimdo kantrybę, kantrybė gimdo atkaklumą, atkaklumas formuoja charakterį, charakteris suteikia viltį, o viltis suteikia jėgų – o jėgos ir yra tai, ko Jums reikia, kad pasiektumėte savo tikslų. Tikslų iškėlimas suteikia mums motyvacijos, o ši išlaisvina tą jėgą, kurios Jums reikia savo tikslams pasiekti.</a:t>
            </a:r>
            <a:br>
              <a:rPr lang="lt-LT" sz="2000" dirty="0">
                <a:latin typeface="Times New Roman" charset="0"/>
              </a:rPr>
            </a:br>
            <a:r>
              <a:rPr lang="lt-LT" sz="2000" dirty="0" err="1">
                <a:latin typeface="Times New Roman" charset="0"/>
              </a:rPr>
              <a:t>Zigas</a:t>
            </a:r>
            <a:r>
              <a:rPr lang="lt-LT" sz="2000" dirty="0">
                <a:latin typeface="Times New Roman" charset="0"/>
              </a:rPr>
              <a:t> </a:t>
            </a:r>
            <a:r>
              <a:rPr lang="lt-LT" sz="2000" dirty="0" err="1">
                <a:latin typeface="Times New Roman" charset="0"/>
              </a:rPr>
              <a:t>Ziglaras</a:t>
            </a:r>
            <a:r>
              <a:rPr lang="lt-LT" sz="2000" dirty="0">
                <a:latin typeface="Times New Roman" charset="0"/>
              </a:rPr>
              <a:t/>
            </a:r>
            <a:br>
              <a:rPr lang="lt-LT" sz="2000" dirty="0">
                <a:latin typeface="Times New Roman" charset="0"/>
              </a:rPr>
            </a:br>
            <a:endParaRPr lang="lt-LT" dirty="0">
              <a:latin typeface="Times New Roman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/>
              <a:t>Koks norite, kad būtų Jūsų vaiko gyvenimas?</a:t>
            </a:r>
          </a:p>
          <a:p>
            <a:r>
              <a:rPr lang="lt-LT" dirty="0"/>
              <a:t>Penki dalykai, kurie šiuo metu yra svarbiausi Jūsų vaikui?</a:t>
            </a:r>
          </a:p>
          <a:p>
            <a:r>
              <a:rPr lang="lt-LT" dirty="0"/>
              <a:t> Kokie yra trys svarbiausi Jūsų vaiko tikslai šiuo metu?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/>
              <a:t>Parašykite vertikaliai skaičius nuo vieno iki šimto.</a:t>
            </a:r>
          </a:p>
          <a:p>
            <a:r>
              <a:rPr lang="lt-LT" dirty="0"/>
              <a:t>Prie kiekvieno parašykite po savo  norą ar svajonę.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926" y="4376204"/>
            <a:ext cx="2743200" cy="21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dirty="0">
                <a:latin typeface="Arial" charset="0"/>
              </a:rPr>
              <a:t>Apibendrinkite kelionės į savo vaiko pažinimą žingsnius, pabaigdami sakinius:</a:t>
            </a:r>
            <a:r>
              <a:rPr lang="lt-LT" dirty="0">
                <a:solidFill>
                  <a:srgbClr val="292929"/>
                </a:solidFill>
                <a:latin typeface="Arial" charset="0"/>
              </a:rPr>
              <a:t>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dirty="0">
              <a:solidFill>
                <a:srgbClr val="292929"/>
              </a:solidFill>
              <a:latin typeface="Arial" charset="0"/>
            </a:endParaRP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Svarbiausios mano vaiko vertybės yra..................................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Stipriausios mano vaiko asmenybės savybės........................</a:t>
            </a:r>
          </a:p>
          <a:p>
            <a:r>
              <a:rPr lang="it-IT" dirty="0">
                <a:solidFill>
                  <a:srgbClr val="292929"/>
                </a:solidFill>
                <a:latin typeface="Arial" charset="0"/>
              </a:rPr>
              <a:t>Mano </a:t>
            </a:r>
            <a:r>
              <a:rPr lang="it-IT" dirty="0" err="1">
                <a:solidFill>
                  <a:srgbClr val="292929"/>
                </a:solidFill>
                <a:latin typeface="Arial" charset="0"/>
              </a:rPr>
              <a:t>vaiko</a:t>
            </a:r>
            <a:r>
              <a:rPr lang="it-IT" dirty="0">
                <a:solidFill>
                  <a:srgbClr val="292929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92929"/>
                </a:solidFill>
                <a:latin typeface="Arial" charset="0"/>
              </a:rPr>
              <a:t>gabumai</a:t>
            </a:r>
            <a:r>
              <a:rPr lang="it-IT" dirty="0">
                <a:solidFill>
                  <a:srgbClr val="292929"/>
                </a:solidFill>
                <a:latin typeface="Arial" charset="0"/>
              </a:rPr>
              <a:t>  </a:t>
            </a:r>
            <a:r>
              <a:rPr lang="it-IT" dirty="0" err="1">
                <a:solidFill>
                  <a:srgbClr val="292929"/>
                </a:solidFill>
                <a:latin typeface="Arial" charset="0"/>
              </a:rPr>
              <a:t>yra</a:t>
            </a:r>
            <a:r>
              <a:rPr lang="it-IT" dirty="0">
                <a:solidFill>
                  <a:srgbClr val="292929"/>
                </a:solidFill>
                <a:latin typeface="Arial" charset="0"/>
              </a:rPr>
              <a:t> ...................................................</a:t>
            </a:r>
            <a:endParaRPr lang="lt-LT" dirty="0">
              <a:solidFill>
                <a:srgbClr val="292929"/>
              </a:solidFill>
              <a:latin typeface="Arial" charset="0"/>
            </a:endParaRP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Svarbiausi  vaiko pasiekimai .............................................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Mano vaiko svajonė.............................................................</a:t>
            </a:r>
          </a:p>
          <a:p>
            <a:r>
              <a:rPr lang="lt-LT" dirty="0">
                <a:solidFill>
                  <a:srgbClr val="292929"/>
                </a:solidFill>
                <a:latin typeface="Arial" charset="0"/>
              </a:rPr>
              <a:t>Mano vaikas domisi ………………………………..................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1254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Arial" charset="0"/>
              </a:rPr>
              <a:t>Mano vaiko stiprybės ir tobulintinos savybės kelyje į karjeros tikslą</a:t>
            </a:r>
            <a:r>
              <a:rPr lang="lt-LT" dirty="0">
                <a:latin typeface="Arial" charset="0"/>
              </a:rPr>
              <a:t>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3316" y="1018237"/>
            <a:ext cx="2466975" cy="3000375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97" y="1602489"/>
            <a:ext cx="1323975" cy="242887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950" y="4033838"/>
            <a:ext cx="3681616" cy="1717404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775" y="661988"/>
            <a:ext cx="2837725" cy="27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ėmelis">
  <a:themeElements>
    <a:clrScheme name="Rėmelis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ėmelis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ėmeli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16</TotalTime>
  <Words>842</Words>
  <Application>Microsoft Office PowerPoint</Application>
  <PresentationFormat>Pasirinktinai</PresentationFormat>
  <Paragraphs>126</Paragraphs>
  <Slides>27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27</vt:i4>
      </vt:variant>
    </vt:vector>
  </HeadingPairs>
  <TitlesOfParts>
    <vt:vector size="28" baseType="lpstr">
      <vt:lpstr>Rėmelis</vt:lpstr>
      <vt:lpstr>Mano vaiko psichologinis portretas</vt:lpstr>
      <vt:lpstr>Praėjusio užsiėmimo akcentas....?</vt:lpstr>
      <vt:lpstr>ŠIANDIEN... 'Reikia pažinti save:  jei tai nepadėtų rasti tiesos, tai padės bent tvarkytis savo gyvenimą...' Blezas Paskalis </vt:lpstr>
      <vt:lpstr>Psichologinis portretas </vt:lpstr>
      <vt:lpstr>Psichologinis žmogaus portretas apima:</vt:lpstr>
      <vt:lpstr>Mokymasis visą gyvenimą – viena svarbiausių karjeros sėkmės sąlygų. </vt:lpstr>
      <vt:lpstr>... problemos gimdo kantrybę, kantrybė gimdo atkaklumą, atkaklumas formuoja charakterį, charakteris suteikia viltį, o viltis suteikia jėgų – o jėgos ir yra tai, ko Jums reikia, kad pasiektumėte savo tikslų. Tikslų iškėlimas suteikia mums motyvacijos, o ši išlaisvina tą jėgą, kurios Jums reikia savo tikslams pasiekti. Zigas Ziglaras </vt:lpstr>
      <vt:lpstr>Apibendrinkite kelionės į savo vaiko pažinimą žingsnius, pabaigdami sakinius: </vt:lpstr>
      <vt:lpstr>Mano vaiko stiprybės ir tobulintinos savybės kelyje į karjeros tikslą  </vt:lpstr>
      <vt:lpstr>PAGALVOKIME</vt:lpstr>
      <vt:lpstr>Drąsa klysti</vt:lpstr>
      <vt:lpstr>PowerPoint pristatymas</vt:lpstr>
      <vt:lpstr>VERTYBIŲ AUKCIONAS</vt:lpstr>
      <vt:lpstr>PowerPoint pristatymas</vt:lpstr>
      <vt:lpstr>PowerPoint pristatymas</vt:lpstr>
      <vt:lpstr>PowerPoint pristatymas</vt:lpstr>
      <vt:lpstr>PowerPoint pristatymas</vt:lpstr>
      <vt:lpstr>PREMIJA:</vt:lpstr>
      <vt:lpstr>PowerPoint pristatymas</vt:lpstr>
      <vt:lpstr>PowerPoint pristatymas</vt:lpstr>
      <vt:lpstr>PRARADIMAS</vt:lpstr>
      <vt:lpstr>PowerPoint pristatymas</vt:lpstr>
      <vt:lpstr>VISKAS</vt:lpstr>
      <vt:lpstr>DISKUSIJA</vt:lpstr>
      <vt:lpstr>IŠVADOS</vt:lpstr>
      <vt:lpstr>PowerPoint pristatymas</vt:lpstr>
      <vt:lpstr>Linkiu gero vakaro ir teisingų sprendimų  Dalia Kukenienė tel.868773735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Petr Barborik</dc:creator>
  <cp:lastModifiedBy>Mokytojai</cp:lastModifiedBy>
  <cp:revision>13</cp:revision>
  <dcterms:created xsi:type="dcterms:W3CDTF">2013-08-01T12:39:57Z</dcterms:created>
  <dcterms:modified xsi:type="dcterms:W3CDTF">2016-03-17T10:21:14Z</dcterms:modified>
</cp:coreProperties>
</file>